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57" r:id="rId4"/>
    <p:sldId id="287" r:id="rId5"/>
    <p:sldId id="275" r:id="rId6"/>
    <p:sldId id="264" r:id="rId7"/>
    <p:sldId id="268" r:id="rId8"/>
    <p:sldId id="302" r:id="rId9"/>
    <p:sldId id="272" r:id="rId10"/>
    <p:sldId id="271" r:id="rId11"/>
    <p:sldId id="270" r:id="rId12"/>
    <p:sldId id="269" r:id="rId13"/>
    <p:sldId id="267" r:id="rId14"/>
    <p:sldId id="273" r:id="rId15"/>
    <p:sldId id="276" r:id="rId16"/>
    <p:sldId id="277" r:id="rId17"/>
    <p:sldId id="281" r:id="rId18"/>
    <p:sldId id="297" r:id="rId19"/>
    <p:sldId id="296" r:id="rId20"/>
    <p:sldId id="313" r:id="rId21"/>
    <p:sldId id="279" r:id="rId22"/>
    <p:sldId id="312" r:id="rId23"/>
    <p:sldId id="260" r:id="rId24"/>
    <p:sldId id="303" r:id="rId25"/>
    <p:sldId id="304" r:id="rId26"/>
    <p:sldId id="263" r:id="rId27"/>
    <p:sldId id="306" r:id="rId28"/>
    <p:sldId id="308" r:id="rId29"/>
    <p:sldId id="262" r:id="rId30"/>
    <p:sldId id="311" r:id="rId31"/>
    <p:sldId id="310" r:id="rId32"/>
    <p:sldId id="309" r:id="rId33"/>
    <p:sldId id="307" r:id="rId34"/>
    <p:sldId id="305" r:id="rId35"/>
    <p:sldId id="265" r:id="rId36"/>
    <p:sldId id="266" r:id="rId37"/>
    <p:sldId id="288" r:id="rId38"/>
    <p:sldId id="292" r:id="rId39"/>
    <p:sldId id="298" r:id="rId40"/>
    <p:sldId id="299" r:id="rId41"/>
    <p:sldId id="293" r:id="rId42"/>
    <p:sldId id="300" r:id="rId43"/>
    <p:sldId id="294" r:id="rId44"/>
    <p:sldId id="295" r:id="rId45"/>
    <p:sldId id="301" r:id="rId46"/>
    <p:sldId id="282" r:id="rId47"/>
    <p:sldId id="278" r:id="rId48"/>
    <p:sldId id="28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8"/>
    <p:restoredTop sz="94584"/>
  </p:normalViewPr>
  <p:slideViewPr>
    <p:cSldViewPr snapToGrid="0" snapToObjects="1">
      <p:cViewPr varScale="1">
        <p:scale>
          <a:sx n="82" d="100"/>
          <a:sy n="82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9B4D1-0A28-FA4A-9134-5F79B138F3AC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4A19F-9A5E-D240-8FF1-934ECF97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wiley.com/assets/7323/92/electronic_artwork_guidelines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matplotlib.org/gallery.html" TargetMode="External"/><Relationship Id="rId7" Type="http://schemas.openxmlformats.org/officeDocument/2006/relationships/hyperlink" Target="https://www.amazon.com/Edward-R.-Tufte/e/B000APET3Y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vizcatalogue.com/index.html" TargetMode="External"/><Relationship Id="rId5" Type="http://schemas.openxmlformats.org/officeDocument/2006/relationships/hyperlink" Target="https://plot.ly/create/" TargetMode="External"/><Relationship Id="rId4" Type="http://schemas.openxmlformats.org/officeDocument/2006/relationships/hyperlink" Target="http://colorbrewer2.org/#type=sequential&amp;scheme=BuGn&amp;n=3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plos.org/plosgenetics/article?id=10.1371/journal.pgen.1009076#pgen-1009076-g0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Visualizing Data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2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FD008-CBC5-8944-B65C-753A5094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833" y="2737491"/>
            <a:ext cx="5172940" cy="34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distorting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15613-5051-E74A-9E54-19A264A5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23" y="1825894"/>
            <a:ext cx="53213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1548D-E404-4542-AF4B-0A3D73C3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1" y="1825894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172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chart junk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C7F8-9A4D-904F-BE67-B2E0D6BB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2030277"/>
            <a:ext cx="4714732" cy="37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478DE-0CA7-9D4B-AEAF-3D10884E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1" y="2154264"/>
            <a:ext cx="4338944" cy="3448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DA23B-D0E4-674C-985B-A6D274629D48}"/>
              </a:ext>
            </a:extLst>
          </p:cNvPr>
          <p:cNvSpPr/>
          <p:nvPr/>
        </p:nvSpPr>
        <p:spPr>
          <a:xfrm>
            <a:off x="7005234" y="2154264"/>
            <a:ext cx="3828081" cy="3068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8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168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Maximize </a:t>
            </a:r>
            <a:r>
              <a:rPr lang="en-US" b="1" dirty="0" err="1">
                <a:solidFill>
                  <a:schemeClr val="bg1"/>
                </a:solidFill>
              </a:rPr>
              <a:t>data:ink</a:t>
            </a:r>
            <a:r>
              <a:rPr lang="en-US" b="1" dirty="0">
                <a:solidFill>
                  <a:schemeClr val="bg1"/>
                </a:solidFill>
              </a:rPr>
              <a:t> ratio maximize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5446E-D638-2544-975C-390E967A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01" y="1484931"/>
            <a:ext cx="7429841" cy="48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58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A2B20-3F22-E947-AB4E-03C1AA79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3" y="1540771"/>
            <a:ext cx="5982453" cy="42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2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0BD93-8991-5641-BA36-1C157859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34" y="1537227"/>
            <a:ext cx="6182747" cy="428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F1CB5-48AD-5C40-AA82-5DF5B0B064D0}"/>
              </a:ext>
            </a:extLst>
          </p:cNvPr>
          <p:cNvSpPr txBox="1"/>
          <p:nvPr/>
        </p:nvSpPr>
        <p:spPr>
          <a:xfrm>
            <a:off x="8989016" y="1352561"/>
            <a:ext cx="275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viridis</a:t>
            </a:r>
            <a:r>
              <a:rPr lang="en-US" dirty="0"/>
              <a:t> color palette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Color blind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222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Axes and legends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6CB1F-3C5B-6846-871B-79DC7D0A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85" y="1864751"/>
            <a:ext cx="4893402" cy="39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Last week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166842"/>
            <a:ext cx="1180113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3200" dirty="0"/>
              <a:t>What are some causes of the reproducibility crisis?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3200" dirty="0"/>
              <a:t>Problems with eugenics?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3200" dirty="0"/>
              <a:t>R basics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vector are when possible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357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605" y="945502"/>
            <a:ext cx="3547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Raster images</a:t>
            </a:r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r>
              <a:rPr lang="en-US" sz="2000" u="sng" dirty="0"/>
              <a:t>Vector images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6A1DE-E572-3E44-AA87-F50CD8E6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38"/>
          <a:stretch/>
        </p:blipFill>
        <p:spPr>
          <a:xfrm>
            <a:off x="0" y="1280899"/>
            <a:ext cx="3547325" cy="1882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240C0-E206-414D-AACC-F82D3FB6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67"/>
          <a:stretch/>
        </p:blipFill>
        <p:spPr>
          <a:xfrm>
            <a:off x="102605" y="4351546"/>
            <a:ext cx="3590273" cy="164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B8E7E-DF77-2B4A-AA08-465B388EB0B8}"/>
              </a:ext>
            </a:extLst>
          </p:cNvPr>
          <p:cNvSpPr txBox="1"/>
          <p:nvPr/>
        </p:nvSpPr>
        <p:spPr>
          <a:xfrm>
            <a:off x="102605" y="3050176"/>
            <a:ext cx="29985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jpg, tiff, </a:t>
            </a:r>
            <a:r>
              <a:rPr lang="en-US" sz="2400" dirty="0" err="1"/>
              <a:t>png</a:t>
            </a:r>
            <a:r>
              <a:rPr lang="en-US" sz="2400" dirty="0"/>
              <a:t>, bmp, raw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eps, pdf, </a:t>
            </a:r>
            <a:r>
              <a:rPr lang="en-US" sz="2400" dirty="0" err="1"/>
              <a:t>svg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23C55-B703-2247-842F-5717CD0280C4}"/>
              </a:ext>
            </a:extLst>
          </p:cNvPr>
          <p:cNvSpPr txBox="1"/>
          <p:nvPr/>
        </p:nvSpPr>
        <p:spPr>
          <a:xfrm>
            <a:off x="4857226" y="1400961"/>
            <a:ext cx="325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Example of journal requirements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B3840-23CD-CB40-A50E-81B42FAD934F}"/>
              </a:ext>
            </a:extLst>
          </p:cNvPr>
          <p:cNvSpPr txBox="1"/>
          <p:nvPr/>
        </p:nvSpPr>
        <p:spPr>
          <a:xfrm>
            <a:off x="4957894" y="2164360"/>
            <a:ext cx="42021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(edit in Adobe photoshop; gimp)</a:t>
            </a:r>
          </a:p>
          <a:p>
            <a:endParaRPr lang="en-US" dirty="0"/>
          </a:p>
          <a:p>
            <a:r>
              <a:rPr lang="en-US" dirty="0"/>
              <a:t>Plots (R; edit in </a:t>
            </a:r>
            <a:r>
              <a:rPr lang="en-US" dirty="0" err="1"/>
              <a:t>inkscape</a:t>
            </a:r>
            <a:r>
              <a:rPr lang="en-US" dirty="0"/>
              <a:t>; Adobe illustrator)</a:t>
            </a:r>
          </a:p>
          <a:p>
            <a:endParaRPr lang="en-US" dirty="0"/>
          </a:p>
          <a:p>
            <a:r>
              <a:rPr lang="en-US" dirty="0"/>
              <a:t>Complex plots (PPT; Adobe illustrator)</a:t>
            </a:r>
          </a:p>
        </p:txBody>
      </p:sp>
    </p:spTree>
    <p:extLst>
      <p:ext uri="{BB962C8B-B14F-4D97-AF65-F5344CB8AC3E}">
        <p14:creationId xmlns:p14="http://schemas.microsoft.com/office/powerpoint/2010/main" val="99387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Plots with problems!</a:t>
            </a:r>
          </a:p>
        </p:txBody>
      </p:sp>
    </p:spTree>
    <p:extLst>
      <p:ext uri="{BB962C8B-B14F-4D97-AF65-F5344CB8AC3E}">
        <p14:creationId xmlns:p14="http://schemas.microsoft.com/office/powerpoint/2010/main" val="802163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CFFD611-344F-C24D-B49D-DCAB7BF65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546100"/>
            <a:ext cx="9271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4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ECEC5-BF0D-8542-A798-A78D096E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18" y="0"/>
            <a:ext cx="7925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36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A5B5B-C6B5-CA41-AEB9-9B4F390D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24" y="0"/>
            <a:ext cx="5938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87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B134C-BC9C-7B49-972E-A57ECD3D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222" y="0"/>
            <a:ext cx="72795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93805-6834-954C-8F03-9AFCE62D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09" y="0"/>
            <a:ext cx="10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D2736-C7BF-4C42-8459-5C49FEF1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450850"/>
            <a:ext cx="114935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8A628-2B6C-2C4F-A418-DCAD56B0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70" y="0"/>
            <a:ext cx="8982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9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3F9C4-8479-0144-B537-35CDB47B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456" y="0"/>
            <a:ext cx="5491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8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Plan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57204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Importance of figures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General rules for making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Programs for plotting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Resources for plotting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5123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54512-086B-A247-908E-7AABB7DB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26" y="0"/>
            <a:ext cx="973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0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D5068-4594-1E46-84F9-0CB52173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2" y="0"/>
            <a:ext cx="960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57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EC620-F5C3-054F-985A-4466D55C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4" y="0"/>
            <a:ext cx="1006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37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7886A-8AC7-984C-AAD7-CDEC9B3E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33" y="0"/>
            <a:ext cx="5362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56BCD-CE82-B341-80E2-D6981D18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86" y="0"/>
            <a:ext cx="5324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26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 the right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Plotting continuous or discrete data</a:t>
            </a:r>
          </a:p>
          <a:p>
            <a:endParaRPr lang="en-US" sz="1200" dirty="0"/>
          </a:p>
          <a:p>
            <a:r>
              <a:rPr lang="en-US" b="1" dirty="0"/>
              <a:t>Matplotlib</a:t>
            </a:r>
            <a:r>
              <a:rPr lang="en-US" dirty="0"/>
              <a:t>: is a python plotting library, </a:t>
            </a:r>
          </a:p>
          <a:p>
            <a:endParaRPr lang="en-US" sz="1100" dirty="0"/>
          </a:p>
          <a:p>
            <a:r>
              <a:rPr lang="en-US" b="1" dirty="0"/>
              <a:t>R</a:t>
            </a:r>
            <a:r>
              <a:rPr lang="en-US" dirty="0"/>
              <a:t>: endless packages for plotting though base and ggplot2 are the most popular.</a:t>
            </a:r>
          </a:p>
          <a:p>
            <a:endParaRPr lang="en-US" sz="1050" dirty="0"/>
          </a:p>
          <a:p>
            <a:r>
              <a:rPr lang="en-US" b="1" dirty="0"/>
              <a:t>Inkscape</a:t>
            </a:r>
            <a:r>
              <a:rPr lang="en-US" dirty="0"/>
              <a:t>: free vector graphics editor. Can read PDF and let you tweak things you couldn’t quite fix in your script generated version.</a:t>
            </a:r>
          </a:p>
          <a:p>
            <a:endParaRPr lang="en-US" sz="1100" dirty="0"/>
          </a:p>
          <a:p>
            <a:r>
              <a:rPr lang="en-US" b="1" dirty="0" err="1"/>
              <a:t>Circos</a:t>
            </a:r>
            <a:r>
              <a:rPr lang="en-US" dirty="0"/>
              <a:t>: created plots that compare genomes but can show connections between any large datasets.</a:t>
            </a:r>
          </a:p>
          <a:p>
            <a:endParaRPr lang="en-US" sz="1100" dirty="0"/>
          </a:p>
          <a:p>
            <a:r>
              <a:rPr lang="en-US" dirty="0"/>
              <a:t>Excel: it is possible but you have very limited options and control</a:t>
            </a:r>
          </a:p>
          <a:p>
            <a:endParaRPr lang="en-US" sz="1100" dirty="0"/>
          </a:p>
          <a:p>
            <a:r>
              <a:rPr lang="en-US" dirty="0"/>
              <a:t>Adobe Illustrator: Similar to </a:t>
            </a:r>
            <a:r>
              <a:rPr lang="en-US" dirty="0" err="1"/>
              <a:t>inkscape</a:t>
            </a:r>
            <a:r>
              <a:rPr lang="en-US" dirty="0"/>
              <a:t> particularly useful for building complex multipart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9FF1B-1F93-3641-AA22-A10C1B4AB832}"/>
              </a:ext>
            </a:extLst>
          </p:cNvPr>
          <p:cNvSpPr txBox="1"/>
          <p:nvPr/>
        </p:nvSpPr>
        <p:spPr>
          <a:xfrm>
            <a:off x="6250983" y="1241930"/>
            <a:ext cx="57027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Image Manipulation</a:t>
            </a:r>
          </a:p>
          <a:p>
            <a:endParaRPr lang="en-US" dirty="0"/>
          </a:p>
          <a:p>
            <a:r>
              <a:rPr lang="en-US" b="1" dirty="0"/>
              <a:t>GIMP</a:t>
            </a:r>
            <a:r>
              <a:rPr lang="en-US" dirty="0"/>
              <a:t>: Think of it as free photoshop. Steep learning curve but can do just about whatever you want</a:t>
            </a:r>
          </a:p>
          <a:p>
            <a:endParaRPr lang="en-US" sz="1100" dirty="0"/>
          </a:p>
          <a:p>
            <a:r>
              <a:rPr lang="en-US" b="1" dirty="0"/>
              <a:t>ImageJ</a:t>
            </a:r>
            <a:r>
              <a:rPr lang="en-US" dirty="0"/>
              <a:t>: Similar to GIMP but with many packages for analyses of specific image types.</a:t>
            </a:r>
          </a:p>
          <a:p>
            <a:endParaRPr lang="en-US" sz="1100" dirty="0"/>
          </a:p>
          <a:p>
            <a:r>
              <a:rPr lang="en-US" dirty="0"/>
              <a:t>Photoshop: Image manipulation steep learning curve very powerful and definitely worth learning if your research includes figures of FISH results.</a:t>
            </a:r>
          </a:p>
          <a:p>
            <a:endParaRPr lang="en-US" sz="1100" dirty="0"/>
          </a:p>
          <a:p>
            <a:r>
              <a:rPr lang="en-US" u="sng" dirty="0"/>
              <a:t>General Editing</a:t>
            </a:r>
          </a:p>
          <a:p>
            <a:endParaRPr lang="en-US" sz="1100" dirty="0"/>
          </a:p>
          <a:p>
            <a:r>
              <a:rPr lang="en-US" dirty="0"/>
              <a:t>Adobe acrobat: often the easiest way to tweak something small you couldn’t get exactly right in your script.</a:t>
            </a:r>
          </a:p>
          <a:p>
            <a:endParaRPr lang="en-US" sz="1100" dirty="0"/>
          </a:p>
          <a:p>
            <a:r>
              <a:rPr lang="en-US" dirty="0" err="1"/>
              <a:t>Powerpoint</a:t>
            </a:r>
            <a:r>
              <a:rPr lang="en-US" dirty="0"/>
              <a:t>: not elegant but often the easiest way to combine different elements into a single plot.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17C5A-EC46-5B4A-9A53-47EF33B52104}"/>
              </a:ext>
            </a:extLst>
          </p:cNvPr>
          <p:cNvSpPr txBox="1"/>
          <p:nvPr/>
        </p:nvSpPr>
        <p:spPr>
          <a:xfrm>
            <a:off x="10712502" y="6256926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 = Free</a:t>
            </a:r>
          </a:p>
        </p:txBody>
      </p:sp>
    </p:spTree>
    <p:extLst>
      <p:ext uri="{BB962C8B-B14F-4D97-AF65-F5344CB8AC3E}">
        <p14:creationId xmlns:p14="http://schemas.microsoft.com/office/powerpoint/2010/main" val="2253664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R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Python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Color Brewer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5"/>
              </a:rPr>
              <a:t>Plotly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6"/>
              </a:rPr>
              <a:t>Data Visualization Catalog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1ADD1B24-D923-874E-81E3-61BBA650D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420" y="1993848"/>
            <a:ext cx="6286285" cy="251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2A34A-020B-014B-B144-08279A2ABD76}"/>
              </a:ext>
            </a:extLst>
          </p:cNvPr>
          <p:cNvSpPr txBox="1"/>
          <p:nvPr/>
        </p:nvSpPr>
        <p:spPr>
          <a:xfrm>
            <a:off x="6452338" y="1289478"/>
            <a:ext cx="4830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Philosophy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110058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1132496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84895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Importance of figures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8DE5-F755-7248-8A5A-1A5D0AF1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45" y="1061594"/>
            <a:ext cx="6644489" cy="55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45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07428-6E32-954E-8E13-03976A38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04" y="2641177"/>
            <a:ext cx="4467121" cy="29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4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2086011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8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9E1D2-C128-1744-9E1C-024889EC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08" y="2375390"/>
            <a:ext cx="6082796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8" name="Picture 2" descr="Figure 1. ">
            <a:extLst>
              <a:ext uri="{FF2B5EF4-FFF2-40B4-BE49-F238E27FC236}">
                <a16:creationId xmlns:a16="http://schemas.microsoft.com/office/drawing/2014/main" id="{C8981D5F-00F7-C149-9D24-7A314DDC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24" y="2249858"/>
            <a:ext cx="4850842" cy="46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80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I make a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01EDD-D880-EE4E-8112-E1F00EC9817C}"/>
              </a:ext>
            </a:extLst>
          </p:cNvPr>
          <p:cNvSpPr txBox="1"/>
          <p:nvPr/>
        </p:nvSpPr>
        <p:spPr>
          <a:xfrm>
            <a:off x="451692" y="935915"/>
            <a:ext cx="1098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Decide why you are making the plot. Often times you will have a sentence in your paper that demands a plot. On almost every project I’ve ever been involved in we have much data that is never included in a figure in the final paper.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9D61D-318A-A649-8DB5-3995975A07D1}"/>
              </a:ext>
            </a:extLst>
          </p:cNvPr>
          <p:cNvSpPr/>
          <p:nvPr/>
        </p:nvSpPr>
        <p:spPr>
          <a:xfrm>
            <a:off x="451692" y="20662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The </a:t>
            </a:r>
            <a:r>
              <a:rPr lang="el-GR" i="1" dirty="0">
                <a:solidFill>
                  <a:srgbClr val="202020"/>
                </a:solidFill>
                <a:latin typeface="Garamond" panose="02020404030301010803" pitchFamily="18" charset="0"/>
              </a:rPr>
              <a:t>Δ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R</a:t>
            </a:r>
            <a:r>
              <a:rPr lang="en-US" i="1" baseline="-25000" dirty="0">
                <a:solidFill>
                  <a:srgbClr val="202020"/>
                </a:solidFill>
                <a:latin typeface="Garamond" panose="02020404030301010803" pitchFamily="18" charset="0"/>
              </a:rPr>
              <a:t>x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 statistics for fusions, fissions and polyploidy had credible intervals that overlapped zero (</a:t>
            </a:r>
            <a:r>
              <a:rPr lang="en-US" i="1" u="sng" dirty="0">
                <a:solidFill>
                  <a:srgbClr val="16A127"/>
                </a:solidFill>
                <a:latin typeface="Garamond" panose="02020404030301010803" pitchFamily="18" charset="0"/>
                <a:hlinkClick r:id="rId2"/>
              </a:rPr>
              <a:t>Fig 2A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). </a:t>
            </a:r>
            <a:endParaRPr lang="en-US" i="1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52779-42B0-CB41-8DA9-85896998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2" y="2795160"/>
            <a:ext cx="2806553" cy="370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DE3CA-3B6F-9741-849D-2AA122E91212}"/>
              </a:ext>
            </a:extLst>
          </p:cNvPr>
          <p:cNvSpPr txBox="1"/>
          <p:nvPr/>
        </p:nvSpPr>
        <p:spPr>
          <a:xfrm>
            <a:off x="1090570" y="6488668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rows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70CBAD-B46D-0647-9C94-706EA34FCD1B}"/>
              </a:ext>
            </a:extLst>
          </p:cNvPr>
          <p:cNvGrpSpPr/>
          <p:nvPr/>
        </p:nvGrpSpPr>
        <p:grpSpPr>
          <a:xfrm>
            <a:off x="7363140" y="1681884"/>
            <a:ext cx="4146555" cy="4991450"/>
            <a:chOff x="6801078" y="1795244"/>
            <a:chExt cx="4146555" cy="49914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04F7D3-8F48-FE4D-99B4-050C8D6350FF}"/>
                </a:ext>
              </a:extLst>
            </p:cNvPr>
            <p:cNvGrpSpPr/>
            <p:nvPr/>
          </p:nvGrpSpPr>
          <p:grpSpPr>
            <a:xfrm>
              <a:off x="6801078" y="2021860"/>
              <a:ext cx="3988471" cy="4637729"/>
              <a:chOff x="6801078" y="2021860"/>
              <a:chExt cx="3988471" cy="46377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15D71B0-6DB4-0C4F-981B-A9DD6620E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1078" y="2021860"/>
                <a:ext cx="3988471" cy="325273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3B3B2C-3B7C-854B-A70A-5CA0EEDDAE14}"/>
                  </a:ext>
                </a:extLst>
              </p:cNvPr>
              <p:cNvSpPr/>
              <p:nvPr/>
            </p:nvSpPr>
            <p:spPr>
              <a:xfrm>
                <a:off x="7130642" y="5274594"/>
                <a:ext cx="3658907" cy="13849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Each curve represents the posterior distribution of the </a:t>
                </a:r>
                <a:r>
                  <a:rPr lang="el-GR" sz="1400" dirty="0">
                    <a:solidFill>
                      <a:srgbClr val="202020"/>
                    </a:solidFill>
                    <a:latin typeface="Helvetica" pitchFamily="2" charset="0"/>
                  </a:rPr>
                  <a:t>Δ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R</a:t>
                </a:r>
                <a:r>
                  <a:rPr lang="en-US" sz="1400" i="1" baseline="-25000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statistic, where 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is either fission, fusion, or polyploidy which is indicated by the color of the fill. Below the curves the lines indicate the 95% credible interval of each statistic. </a:t>
                </a:r>
                <a:endParaRPr lang="en-US" sz="1400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E4E18-5E5A-7C43-B7C9-4E50A9D3322D}"/>
                </a:ext>
              </a:extLst>
            </p:cNvPr>
            <p:cNvSpPr/>
            <p:nvPr/>
          </p:nvSpPr>
          <p:spPr>
            <a:xfrm>
              <a:off x="6801078" y="1795244"/>
              <a:ext cx="4146555" cy="4991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3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Plotting in this 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115869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 the course of the semester we will plot using several approaches (base, </a:t>
            </a:r>
            <a:r>
              <a:rPr lang="en-US" sz="2000" b="1" dirty="0" err="1"/>
              <a:t>ggplot</a:t>
            </a:r>
            <a:r>
              <a:rPr lang="en-US" sz="2000" b="1" dirty="0"/>
              <a:t>, custom packages)</a:t>
            </a:r>
          </a:p>
          <a:p>
            <a:endParaRPr lang="en-US" sz="2000" b="1" dirty="0"/>
          </a:p>
          <a:p>
            <a:r>
              <a:rPr lang="en-US" sz="2000" b="1" dirty="0"/>
              <a:t>Thursday</a:t>
            </a:r>
          </a:p>
          <a:p>
            <a:r>
              <a:rPr lang="en-US" sz="2000" b="1" dirty="0"/>
              <a:t>Intro to base plotting</a:t>
            </a:r>
          </a:p>
          <a:p>
            <a:r>
              <a:rPr lang="en-US" sz="2000" dirty="0"/>
              <a:t>Plot1: a single continuous </a:t>
            </a:r>
          </a:p>
          <a:p>
            <a:r>
              <a:rPr lang="en-US" sz="2000" dirty="0"/>
              <a:t>Plot2: 2 continuous variables (predictor and response)</a:t>
            </a:r>
          </a:p>
          <a:p>
            <a:r>
              <a:rPr lang="en-US" sz="2000" dirty="0"/>
              <a:t>Plot3: 1 continuous variable 1 binary discrete</a:t>
            </a:r>
          </a:p>
          <a:p>
            <a:r>
              <a:rPr lang="en-US" sz="2000" dirty="0"/>
              <a:t>Plot4: 1 continuous variable measured under 3 conditions</a:t>
            </a:r>
          </a:p>
        </p:txBody>
      </p:sp>
    </p:spTree>
    <p:extLst>
      <p:ext uri="{BB962C8B-B14F-4D97-AF65-F5344CB8AC3E}">
        <p14:creationId xmlns:p14="http://schemas.microsoft.com/office/powerpoint/2010/main" val="868881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E53A2-1362-4F47-A126-828BB4F24D60}"/>
              </a:ext>
            </a:extLst>
          </p:cNvPr>
          <p:cNvSpPr txBox="1"/>
          <p:nvPr/>
        </p:nvSpPr>
        <p:spPr>
          <a:xfrm>
            <a:off x="268448" y="1149293"/>
            <a:ext cx="279461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Base functions</a:t>
            </a:r>
          </a:p>
          <a:p>
            <a:r>
              <a:rPr lang="en-US" dirty="0"/>
              <a:t>plot</a:t>
            </a:r>
          </a:p>
          <a:p>
            <a:r>
              <a:rPr lang="en-US" dirty="0"/>
              <a:t>hist</a:t>
            </a:r>
          </a:p>
          <a:p>
            <a:r>
              <a:rPr lang="en-US" dirty="0" err="1"/>
              <a:t>barplot</a:t>
            </a:r>
            <a:endParaRPr lang="en-US" dirty="0"/>
          </a:p>
          <a:p>
            <a:r>
              <a:rPr lang="en-US" dirty="0"/>
              <a:t>boxplot</a:t>
            </a:r>
          </a:p>
          <a:p>
            <a:endParaRPr lang="en-US" dirty="0"/>
          </a:p>
          <a:p>
            <a:r>
              <a:rPr lang="en-US" dirty="0"/>
              <a:t>polygon</a:t>
            </a:r>
          </a:p>
          <a:p>
            <a:r>
              <a:rPr lang="en-US" dirty="0"/>
              <a:t>density</a:t>
            </a:r>
          </a:p>
          <a:p>
            <a:r>
              <a:rPr lang="en-US" dirty="0" err="1"/>
              <a:t>abline</a:t>
            </a:r>
            <a:endParaRPr lang="en-US" dirty="0"/>
          </a:p>
          <a:p>
            <a:r>
              <a:rPr lang="en-US" dirty="0"/>
              <a:t>lines</a:t>
            </a:r>
          </a:p>
          <a:p>
            <a:r>
              <a:rPr lang="en-US" dirty="0"/>
              <a:t>arrows</a:t>
            </a:r>
          </a:p>
          <a:p>
            <a:endParaRPr lang="en-US" dirty="0"/>
          </a:p>
          <a:p>
            <a:r>
              <a:rPr lang="en-US" dirty="0"/>
              <a:t>many associated arguments</a:t>
            </a:r>
          </a:p>
          <a:p>
            <a:r>
              <a:rPr lang="en-US" dirty="0" err="1"/>
              <a:t>xlab</a:t>
            </a:r>
            <a:endParaRPr lang="en-US" dirty="0"/>
          </a:p>
          <a:p>
            <a:r>
              <a:rPr lang="en-US" dirty="0" err="1"/>
              <a:t>ylab</a:t>
            </a:r>
            <a:endParaRPr lang="en-US" dirty="0"/>
          </a:p>
          <a:p>
            <a:r>
              <a:rPr lang="en-US" dirty="0"/>
              <a:t>main</a:t>
            </a:r>
          </a:p>
          <a:p>
            <a:r>
              <a:rPr lang="en-US" dirty="0" err="1"/>
              <a:t>lty</a:t>
            </a:r>
            <a:endParaRPr lang="en-US" dirty="0"/>
          </a:p>
          <a:p>
            <a:r>
              <a:rPr lang="en-US" dirty="0" err="1"/>
              <a:t>lwd</a:t>
            </a:r>
            <a:endParaRPr lang="en-US" dirty="0"/>
          </a:p>
          <a:p>
            <a:r>
              <a:rPr lang="en-US" dirty="0" err="1"/>
              <a:t>pch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28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Homework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5D413-2008-4049-90C7-DA5E0F492287}"/>
              </a:ext>
            </a:extLst>
          </p:cNvPr>
          <p:cNvSpPr txBox="1"/>
          <p:nvPr/>
        </p:nvSpPr>
        <p:spPr>
          <a:xfrm>
            <a:off x="243280" y="935915"/>
            <a:ext cx="62288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data from course website and make a better plot in 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Make a better plot and save with the following attributes:</a:t>
            </a:r>
          </a:p>
          <a:p>
            <a:r>
              <a:rPr lang="en-US" dirty="0">
                <a:solidFill>
                  <a:srgbClr val="FF0000"/>
                </a:solidFill>
              </a:rPr>
              <a:t>4”x4”</a:t>
            </a:r>
          </a:p>
          <a:p>
            <a:r>
              <a:rPr lang="en-US" dirty="0">
                <a:solidFill>
                  <a:srgbClr val="FF0000"/>
                </a:solidFill>
              </a:rPr>
              <a:t>PDF – vector art</a:t>
            </a:r>
          </a:p>
          <a:p>
            <a:r>
              <a:rPr lang="en-US" dirty="0">
                <a:solidFill>
                  <a:srgbClr val="FF0000"/>
                </a:solidFill>
              </a:rPr>
              <a:t>Follow the advice discussed in class.</a:t>
            </a:r>
          </a:p>
          <a:p>
            <a:r>
              <a:rPr lang="en-US" dirty="0">
                <a:solidFill>
                  <a:srgbClr val="FF0000"/>
                </a:solidFill>
              </a:rPr>
              <a:t>Submit via blackboard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A8292-9F89-764B-9D36-F2660041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16" y="1369168"/>
            <a:ext cx="3902746" cy="362647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2FA79AC-39C8-9749-B1FE-1083BB09A6DB}"/>
              </a:ext>
            </a:extLst>
          </p:cNvPr>
          <p:cNvGrpSpPr/>
          <p:nvPr/>
        </p:nvGrpSpPr>
        <p:grpSpPr>
          <a:xfrm>
            <a:off x="4672239" y="1775479"/>
            <a:ext cx="2847521" cy="2813854"/>
            <a:chOff x="4455987" y="1485214"/>
            <a:chExt cx="2847521" cy="28138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0C58D2-09FF-404E-BE17-9F8BBB125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93" t="77000"/>
            <a:stretch/>
          </p:blipFill>
          <p:spPr>
            <a:xfrm>
              <a:off x="4455987" y="3752070"/>
              <a:ext cx="2847521" cy="54699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115D05-2301-9144-8E12-6F913208B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628"/>
            <a:stretch/>
          </p:blipFill>
          <p:spPr>
            <a:xfrm>
              <a:off x="4493426" y="1485214"/>
              <a:ext cx="2772645" cy="194378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1BA229-ABB0-1A4F-8FBA-B04C015F1C4C}"/>
                </a:ext>
              </a:extLst>
            </p:cNvPr>
            <p:cNvSpPr txBox="1"/>
            <p:nvPr/>
          </p:nvSpPr>
          <p:spPr>
            <a:xfrm>
              <a:off x="5621503" y="3368043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……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AEE801-300B-0546-AD52-4161EBADBB77}"/>
              </a:ext>
            </a:extLst>
          </p:cNvPr>
          <p:cNvSpPr txBox="1"/>
          <p:nvPr/>
        </p:nvSpPr>
        <p:spPr>
          <a:xfrm>
            <a:off x="8120543" y="1429051"/>
            <a:ext cx="33807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the text that we want to support with a figure of this data:</a:t>
            </a:r>
          </a:p>
          <a:p>
            <a:endParaRPr lang="en-US" dirty="0"/>
          </a:p>
          <a:p>
            <a:r>
              <a:rPr lang="en-US" i="1" dirty="0">
                <a:latin typeface="Garamond" panose="02020404030301010803" pitchFamily="18" charset="0"/>
              </a:rPr>
              <a:t>We estimated the rate parameters in our model using a Bayesian MCMC approach. Each estimate is based on 1000 random draws from the posterior distribution. We found that the 95% HPD of parameters one and three did not overlap.</a:t>
            </a:r>
          </a:p>
        </p:txBody>
      </p:sp>
    </p:spTree>
    <p:extLst>
      <p:ext uri="{BB962C8B-B14F-4D97-AF65-F5344CB8AC3E}">
        <p14:creationId xmlns:p14="http://schemas.microsoft.com/office/powerpoint/2010/main" val="39213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CFE95-AE37-674E-87CE-7D7250F4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311" y="1886875"/>
            <a:ext cx="2589269" cy="1697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1D85F-FD40-C14A-94FB-F487BA5D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184" y="3701901"/>
            <a:ext cx="2269503" cy="1844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9EF1B-3B5C-B946-838B-EA9388AD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799" y="2017302"/>
            <a:ext cx="4648385" cy="28233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40EC6D-58D8-6D44-B45B-40F0E8489109}"/>
              </a:ext>
            </a:extLst>
          </p:cNvPr>
          <p:cNvGrpSpPr/>
          <p:nvPr/>
        </p:nvGrpSpPr>
        <p:grpSpPr>
          <a:xfrm>
            <a:off x="439631" y="1498004"/>
            <a:ext cx="2538372" cy="2885818"/>
            <a:chOff x="316937" y="1903158"/>
            <a:chExt cx="2538372" cy="28858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23AA5E-7233-4945-8DFB-422968B4C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937" y="2422456"/>
              <a:ext cx="2454479" cy="23665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4B6AA7-2500-944A-AF50-9E846F4174DC}"/>
                </a:ext>
              </a:extLst>
            </p:cNvPr>
            <p:cNvSpPr txBox="1"/>
            <p:nvPr/>
          </p:nvSpPr>
          <p:spPr>
            <a:xfrm>
              <a:off x="402957" y="1903158"/>
              <a:ext cx="245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Problem/Question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71D91AB-BF4E-2147-BA90-F67A7ED4B7A3}"/>
              </a:ext>
            </a:extLst>
          </p:cNvPr>
          <p:cNvSpPr txBox="1"/>
          <p:nvPr/>
        </p:nvSpPr>
        <p:spPr>
          <a:xfrm>
            <a:off x="4199184" y="1172544"/>
            <a:ext cx="233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tool and it 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73496-7B9B-E043-B628-FFDDE1A84577}"/>
              </a:ext>
            </a:extLst>
          </p:cNvPr>
          <p:cNvSpPr txBox="1"/>
          <p:nvPr/>
        </p:nvSpPr>
        <p:spPr>
          <a:xfrm>
            <a:off x="8984848" y="1528017"/>
            <a:ext cx="176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Answer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AB24C1-5269-8B45-A5B9-BFA544095567}"/>
              </a:ext>
            </a:extLst>
          </p:cNvPr>
          <p:cNvSpPr/>
          <p:nvPr/>
        </p:nvSpPr>
        <p:spPr>
          <a:xfrm>
            <a:off x="184688" y="1299664"/>
            <a:ext cx="3006671" cy="3084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3AE068-58A1-4944-8312-CFBFC4200FE8}"/>
              </a:ext>
            </a:extLst>
          </p:cNvPr>
          <p:cNvSpPr/>
          <p:nvPr/>
        </p:nvSpPr>
        <p:spPr>
          <a:xfrm>
            <a:off x="7444690" y="1498003"/>
            <a:ext cx="4580702" cy="3707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A5848F-88FF-8F41-8835-310256BC99D4}"/>
              </a:ext>
            </a:extLst>
          </p:cNvPr>
          <p:cNvSpPr/>
          <p:nvPr/>
        </p:nvSpPr>
        <p:spPr>
          <a:xfrm>
            <a:off x="3717043" y="1146263"/>
            <a:ext cx="3235107" cy="4585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31013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64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FC07-4DB6-BA49-8414-D9BF2C9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41" y="1670911"/>
            <a:ext cx="53213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EF12E-786B-7649-A66B-300809C3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84" y="1670911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7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Showing the data can reveal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t="1596" b="3365"/>
          <a:stretch/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335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6946</TotalTime>
  <Words>1643</Words>
  <Application>Microsoft Macintosh PowerPoint</Application>
  <PresentationFormat>Widescreen</PresentationFormat>
  <Paragraphs>240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Garamond</vt:lpstr>
      <vt:lpstr>Helvetica</vt:lpstr>
      <vt:lpstr>Office Theme</vt:lpstr>
      <vt:lpstr>Visualizing Data Biology 683  Lecture 2   Heath Blackmon</vt:lpstr>
      <vt:lpstr>Last week</vt:lpstr>
      <vt:lpstr>Plan for today</vt:lpstr>
      <vt:lpstr>Importance of figures</vt:lpstr>
      <vt:lpstr>Serve a purpose</vt:lpstr>
      <vt:lpstr>Rules for plots</vt:lpstr>
      <vt:lpstr>Show the data</vt:lpstr>
      <vt:lpstr>Showing the data can reveal patterns</vt:lpstr>
      <vt:lpstr>Rules for plots</vt:lpstr>
      <vt:lpstr>Avoid distorting data</vt:lpstr>
      <vt:lpstr>Rules for plots</vt:lpstr>
      <vt:lpstr>Avoid chart junk</vt:lpstr>
      <vt:lpstr>Rules for plots</vt:lpstr>
      <vt:lpstr>Maximize data:ink ratio maximize information</vt:lpstr>
      <vt:lpstr>Rules for plots</vt:lpstr>
      <vt:lpstr>Make it accessible to all</vt:lpstr>
      <vt:lpstr>Make it accessible to all</vt:lpstr>
      <vt:lpstr>Rules for plots</vt:lpstr>
      <vt:lpstr>Axes and legends</vt:lpstr>
      <vt:lpstr>Rules for plots</vt:lpstr>
      <vt:lpstr>Types of images</vt:lpstr>
      <vt:lpstr>Plots with problems!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the right tool</vt:lpstr>
      <vt:lpstr>Resources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How I make a plot</vt:lpstr>
      <vt:lpstr>Plotting in this class</vt:lpstr>
      <vt:lpstr>Functions</vt:lpstr>
      <vt:lpstr>Homework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61</cp:revision>
  <cp:lastPrinted>2018-01-03T19:12:41Z</cp:lastPrinted>
  <dcterms:created xsi:type="dcterms:W3CDTF">2018-01-03T17:15:04Z</dcterms:created>
  <dcterms:modified xsi:type="dcterms:W3CDTF">2021-01-26T22:31:36Z</dcterms:modified>
</cp:coreProperties>
</file>